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sldIdLst>
    <p:sldId id="256" r:id="rId2"/>
    <p:sldId id="258" r:id="rId3"/>
    <p:sldId id="284" r:id="rId4"/>
    <p:sldId id="282" r:id="rId5"/>
    <p:sldId id="283" r:id="rId6"/>
    <p:sldId id="286" r:id="rId7"/>
    <p:sldId id="260" r:id="rId8"/>
    <p:sldId id="267" r:id="rId9"/>
    <p:sldId id="257" r:id="rId10"/>
    <p:sldId id="285" r:id="rId11"/>
    <p:sldId id="266" r:id="rId12"/>
    <p:sldId id="281" r:id="rId13"/>
    <p:sldId id="268" r:id="rId14"/>
    <p:sldId id="275" r:id="rId15"/>
    <p:sldId id="270" r:id="rId16"/>
    <p:sldId id="287" r:id="rId17"/>
    <p:sldId id="280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85" autoAdjust="0"/>
  </p:normalViewPr>
  <p:slideViewPr>
    <p:cSldViewPr>
      <p:cViewPr varScale="1">
        <p:scale>
          <a:sx n="92" d="100"/>
          <a:sy n="92" d="100"/>
        </p:scale>
        <p:origin x="21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4E41D-A5AE-4177-91D2-CA748B1AB7EE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D253-FADE-4373-8FA6-B6B858775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7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7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/>
              <a:t>Direct</a:t>
            </a:r>
            <a:r>
              <a:rPr lang="en-US" dirty="0" smtClean="0"/>
              <a:t> – based mostly on exposure to weather extremes (extreme temperatures, floods, droughts, decreased air-quality)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dirty="0" smtClean="0"/>
              <a:t>Indirect</a:t>
            </a:r>
            <a:r>
              <a:rPr lang="en-US" dirty="0" smtClean="0"/>
              <a:t>- infectious diseases (person to person or by vector)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Vector can be biological or  non-biological physical vehicle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CABB5-0E53-4191-9DD3-A2E06727EAF9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44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– based mostly on exposure to weather extremes (extreme temperatures, floods, droughts, decreased air-quality)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Indirect- infectious diseases (person to person or by vector)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 can be biological or  non-biological physical vehicle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types of graphs and information need to be seen in the context of increasing levels of non-communicable diseases in a number of Caribbean states and the compounded situation in some like JA and Trinidad where both communicable and non-communicable diseases are in the populations.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88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6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D253-FADE-4373-8FA6-B6B858775A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1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9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53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7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7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0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1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1D38-19D4-40B6-AD3A-FF8796A61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43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189119" cy="2387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Climate Change  Linkages to   Public Health in our community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8763000" cy="173149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4400" b="1" dirty="0" smtClean="0"/>
              <a:t>  </a:t>
            </a:r>
            <a:r>
              <a:rPr lang="en-US" sz="9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UVI Caribbean Exploratory Research Center</a:t>
            </a:r>
          </a:p>
          <a:p>
            <a:pPr algn="ctr"/>
            <a:r>
              <a:rPr lang="en-US" sz="14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2016 Institute</a:t>
            </a:r>
          </a:p>
          <a:p>
            <a:r>
              <a:rPr lang="en-US" sz="14400" dirty="0" smtClean="0"/>
              <a:t> </a:t>
            </a:r>
            <a:endParaRPr lang="en-US" sz="14400" dirty="0"/>
          </a:p>
          <a:p>
            <a:endParaRPr lang="en-US" dirty="0" smtClean="0"/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LaVerne E. Ragster, Ph.D.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CERC Research Associate 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University of the Virgin Islands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455"/>
            <a:ext cx="8610600" cy="186848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Climate Change - our new world Environment</a:t>
            </a:r>
            <a:endParaRPr lang="en-US" sz="2600" b="1" dirty="0">
              <a:latin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248400"/>
            <a:ext cx="1019956" cy="457200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4357" y="6172200"/>
            <a:ext cx="1436843" cy="651162"/>
          </a:xfrm>
        </p:spPr>
        <p:txBody>
          <a:bodyPr/>
          <a:lstStyle/>
          <a:p>
            <a:r>
              <a:rPr lang="en-US" dirty="0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924838"/>
            <a:ext cx="369959" cy="1050925"/>
          </a:xfrm>
        </p:spPr>
        <p:txBody>
          <a:bodyPr/>
          <a:lstStyle/>
          <a:p>
            <a:fld id="{15C81D38-19D4-40B6-AD3A-FF8796A611FE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26918"/>
            <a:ext cx="670560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92483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8830"/>
            <a:ext cx="7980759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Threats to Human Health in the Caribbean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Intense Rainfall Events &amp; </a:t>
            </a:r>
            <a:b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 Higher </a:t>
            </a:r>
            <a:r>
              <a:rPr lang="en-US" sz="3200" dirty="0">
                <a:solidFill>
                  <a:srgbClr val="FFFF00"/>
                </a:solidFill>
                <a:latin typeface="Cambria" panose="02040503050406030204" pitchFamily="18" charset="0"/>
              </a:rPr>
              <a:t>T</a:t>
            </a:r>
            <a:r>
              <a:rPr lang="en-US" sz="32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emperatures</a:t>
            </a:r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057400"/>
            <a:ext cx="7429499" cy="3733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Malaria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Respiratory Tract Infections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Leptospirosis</a:t>
            </a:r>
          </a:p>
          <a:p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Diarrheal disease</a:t>
            </a:r>
            <a:endParaRPr lang="en-US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1" y="5883277"/>
            <a:ext cx="19050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0999"/>
            <a:ext cx="82296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Threats to Human Health in the Caribbean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rgbClr val="FFFF00"/>
                </a:solidFill>
                <a:latin typeface="Cambria" panose="02040503050406030204" pitchFamily="18" charset="0"/>
              </a:rPr>
              <a:t>Droughts and Higher </a:t>
            </a:r>
            <a:r>
              <a:rPr lang="en-US" sz="29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Temperatures</a:t>
            </a:r>
            <a:endParaRPr lang="en-US" sz="29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1600200"/>
            <a:ext cx="7429499" cy="3541714"/>
          </a:xfrm>
        </p:spPr>
        <p:txBody>
          <a:bodyPr>
            <a:normAutofit fontScale="77500" lnSpcReduction="20000"/>
          </a:bodyPr>
          <a:lstStyle/>
          <a:p>
            <a:endParaRPr lang="en-US" sz="3200" dirty="0" smtClean="0"/>
          </a:p>
          <a:p>
            <a:r>
              <a:rPr lang="en-US" sz="3400" dirty="0" smtClean="0">
                <a:latin typeface="Cambria" panose="02040503050406030204" pitchFamily="18" charset="0"/>
              </a:rPr>
              <a:t>Loss of </a:t>
            </a:r>
            <a:r>
              <a:rPr lang="en-US" sz="3400" dirty="0">
                <a:latin typeface="Cambria" panose="02040503050406030204" pitchFamily="18" charset="0"/>
              </a:rPr>
              <a:t>f</a:t>
            </a:r>
            <a:r>
              <a:rPr lang="en-US" sz="3400" dirty="0" smtClean="0">
                <a:latin typeface="Cambria" panose="02040503050406030204" pitchFamily="18" charset="0"/>
              </a:rPr>
              <a:t>ood production        malnutrition</a:t>
            </a:r>
          </a:p>
          <a:p>
            <a:r>
              <a:rPr lang="en-US" sz="34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Increased incidences of Dengue Fever &amp; DHF, Chikungunya, Zika</a:t>
            </a:r>
          </a:p>
          <a:p>
            <a:r>
              <a:rPr lang="en-US" sz="34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Respiratory illnesses, asthma</a:t>
            </a:r>
          </a:p>
          <a:p>
            <a:r>
              <a:rPr lang="en-US" sz="3400" dirty="0" smtClean="0">
                <a:latin typeface="Cambria" panose="02040503050406030204" pitchFamily="18" charset="0"/>
              </a:rPr>
              <a:t>Heat related illnesses (stroke, heat rash)</a:t>
            </a:r>
          </a:p>
          <a:p>
            <a:r>
              <a:rPr lang="en-US" sz="3400" dirty="0" smtClean="0">
                <a:latin typeface="Cambria" panose="02040503050406030204" pitchFamily="18" charset="0"/>
              </a:rPr>
              <a:t>Ciguatera</a:t>
            </a:r>
            <a:endParaRPr lang="en-US" sz="34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1" y="5883277"/>
            <a:ext cx="16764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648200" y="2209799"/>
            <a:ext cx="304800" cy="35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Threats to Human Health in the Caribbean</a:t>
            </a:r>
            <a:b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Increased Storm Severity 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US" sz="2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142559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Injuries and loss of life</a:t>
            </a:r>
            <a:endParaRPr lang="en-US" sz="3200" b="1" dirty="0">
              <a:latin typeface="Cambria" panose="02040503050406030204" pitchFamily="18" charset="0"/>
            </a:endParaRPr>
          </a:p>
          <a:p>
            <a:r>
              <a:rPr lang="en-US" sz="3200" b="1" dirty="0" smtClean="0">
                <a:latin typeface="Cambria" panose="02040503050406030204" pitchFamily="18" charset="0"/>
              </a:rPr>
              <a:t> Increased risk of water-borne and rodent borne diseases (e.g., typhoid and leptospirosis)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" y="914399"/>
            <a:ext cx="9133343" cy="613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3200" y="5638800"/>
            <a:ext cx="17287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mbria" panose="02040503050406030204" pitchFamily="18" charset="0"/>
              </a:rPr>
              <a:t>Cancer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119812"/>
            <a:ext cx="2400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mbria" panose="02040503050406030204" pitchFamily="18" charset="0"/>
              </a:rPr>
              <a:t>Diabetes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6324600"/>
            <a:ext cx="6248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mbria" panose="02040503050406030204" pitchFamily="18" charset="0"/>
              </a:rPr>
              <a:t>Cardiovascular disease and Stroke</a:t>
            </a:r>
          </a:p>
          <a:p>
            <a:pPr eaLnBrk="1" hangingPunct="1"/>
            <a:endParaRPr lang="en-US" dirty="0"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5410200"/>
            <a:ext cx="208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mbria" panose="02040503050406030204" pitchFamily="18" charset="0"/>
              </a:rPr>
              <a:t>Obesity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57800" y="5029200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mbria" panose="02040503050406030204" pitchFamily="18" charset="0"/>
              </a:rPr>
              <a:t>HIV/AIDS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1094983">
            <a:off x="546100" y="2336800"/>
            <a:ext cx="234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Sea-level rise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69920" y="192262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Drought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1767529">
            <a:off x="4763" y="1600200"/>
            <a:ext cx="1671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Flooding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3000" y="1295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mbria" panose="02040503050406030204" pitchFamily="18" charset="0"/>
              </a:rPr>
              <a:t>Increased intensity in hurricanes and storms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14615" y="914399"/>
            <a:ext cx="370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FF00"/>
                </a:solidFill>
                <a:latin typeface="Cambria" panose="02040503050406030204" pitchFamily="18" charset="0"/>
              </a:rPr>
              <a:t>Degraded Air  quality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28800" y="47244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mbria" panose="02040503050406030204" pitchFamily="18" charset="0"/>
              </a:rPr>
              <a:t>Asthma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1175348">
            <a:off x="6248400" y="264318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onstantia" pitchFamily="18" charset="0"/>
              </a:rPr>
              <a:t>Heat waves</a:t>
            </a:r>
          </a:p>
        </p:txBody>
      </p:sp>
      <p:sp>
        <p:nvSpPr>
          <p:cNvPr id="8207" name="TextBox 24"/>
          <p:cNvSpPr txBox="1">
            <a:spLocks noChangeArrowheads="1"/>
          </p:cNvSpPr>
          <p:nvPr/>
        </p:nvSpPr>
        <p:spPr bwMode="auto">
          <a:xfrm>
            <a:off x="152400" y="228600"/>
            <a:ext cx="868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Climate Change 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could 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be Hazardous 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to your </a:t>
            </a:r>
            <a:r>
              <a:rPr lang="en-US" sz="2600" b="1" dirty="0">
                <a:solidFill>
                  <a:schemeClr val="bg1"/>
                </a:solidFill>
                <a:latin typeface="Cambria" panose="02040503050406030204" pitchFamily="18" charset="0"/>
              </a:rPr>
              <a:t>Health</a:t>
            </a:r>
          </a:p>
        </p:txBody>
      </p:sp>
      <p:sp>
        <p:nvSpPr>
          <p:cNvPr id="2" name="TextBox 1"/>
          <p:cNvSpPr txBox="1"/>
          <p:nvPr/>
        </p:nvSpPr>
        <p:spPr>
          <a:xfrm rot="1709482">
            <a:off x="6905981" y="2231462"/>
            <a:ext cx="252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Sea-level rise 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99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14801" y="6433919"/>
            <a:ext cx="1600200" cy="299719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33920"/>
            <a:ext cx="4679482" cy="365125"/>
          </a:xfrm>
        </p:spPr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4821" y="6433920"/>
            <a:ext cx="578317" cy="365125"/>
          </a:xfrm>
        </p:spPr>
        <p:txBody>
          <a:bodyPr/>
          <a:lstStyle/>
          <a:p>
            <a:fld id="{15C81D38-19D4-40B6-AD3A-FF8796A611FE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C:\Users\ragster\Pictures\overheating 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96200" cy="47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4290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</a:t>
            </a:r>
            <a:r>
              <a:rPr lang="en-US" sz="2800" b="1" dirty="0">
                <a:solidFill>
                  <a:srgbClr val="FF0000"/>
                </a:solidFill>
              </a:rPr>
              <a:t>do we  reduce the negative impacts (mitigate) or learn to live with  </a:t>
            </a:r>
            <a:r>
              <a:rPr lang="en-US" sz="2800" b="1" dirty="0" smtClean="0">
                <a:solidFill>
                  <a:srgbClr val="FF0000"/>
                </a:solidFill>
              </a:rPr>
              <a:t>(adapt) to </a:t>
            </a:r>
            <a:r>
              <a:rPr lang="en-US" sz="2800" b="1" dirty="0">
                <a:solidFill>
                  <a:srgbClr val="FF0000"/>
                </a:solidFill>
              </a:rPr>
              <a:t>the way climate will change the world?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2098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As our world becomes sicker -  What will you do?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600200"/>
            <a:ext cx="7429499" cy="49688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096000"/>
            <a:ext cx="1115941" cy="762000"/>
          </a:xfrm>
        </p:spPr>
        <p:txBody>
          <a:bodyPr/>
          <a:lstStyle/>
          <a:p>
            <a:r>
              <a:rPr lang="en-US" dirty="0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1" y="5883276"/>
            <a:ext cx="1828800" cy="974724"/>
          </a:xfrm>
        </p:spPr>
        <p:txBody>
          <a:bodyPr/>
          <a:lstStyle/>
          <a:p>
            <a:r>
              <a:rPr lang="en-US" dirty="0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5340" y="6019800"/>
            <a:ext cx="540218" cy="838200"/>
          </a:xfrm>
        </p:spPr>
        <p:txBody>
          <a:bodyPr/>
          <a:lstStyle/>
          <a:p>
            <a:fld id="{15C81D38-19D4-40B6-AD3A-FF8796A611FE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09" y="990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62000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4557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Climate Change adaptation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equires Assessment   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600200"/>
            <a:ext cx="7429499" cy="49688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0" y="5883277"/>
            <a:ext cx="1649341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86117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It is time to assess our state of readiness at the institutional and community levels to ensure good public health in a changing, more hostile environment.  Thank you for your contributions to this critical process in support of a better future for the Virgin Islands.</a:t>
            </a:r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6096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2741" y="70063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Blackadder ITC" panose="04020505051007020D02" pitchFamily="82" charset="0"/>
              </a:rPr>
              <a:t>Thank you !</a:t>
            </a:r>
            <a:endParaRPr lang="en-US" sz="7200" b="1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638"/>
            <a:ext cx="8763000" cy="639762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Climate Change - our new world Environment</a:t>
            </a:r>
            <a:endParaRPr lang="en-US" sz="2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29499" cy="354171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Climate </a:t>
            </a:r>
            <a:r>
              <a:rPr lang="en-US" sz="3200" b="1" dirty="0">
                <a:solidFill>
                  <a:srgbClr val="FFFF00"/>
                </a:solidFill>
                <a:latin typeface="Cambria" panose="02040503050406030204" pitchFamily="18" charset="0"/>
              </a:rPr>
              <a:t>C</a:t>
            </a:r>
            <a:r>
              <a:rPr lang="en-US" sz="32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hange : </a:t>
            </a:r>
            <a:r>
              <a:rPr lang="en-US" sz="26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A long-term shift in the average weather</a:t>
            </a:r>
          </a:p>
          <a:p>
            <a:pPr lvl="3">
              <a:buFont typeface="Wingdings" pitchFamily="2" charset="2"/>
              <a:buChar char="q"/>
            </a:pPr>
            <a:r>
              <a:rPr lang="en-US" sz="2800" dirty="0" smtClean="0">
                <a:latin typeface="Cambria" panose="02040503050406030204" pitchFamily="18" charset="0"/>
              </a:rPr>
              <a:t>measured by  features such as temperature, wind patterns and precipitation </a:t>
            </a:r>
          </a:p>
          <a:p>
            <a:pPr lvl="3">
              <a:buFont typeface="Wingdings" pitchFamily="2" charset="2"/>
              <a:buChar char="q"/>
            </a:pPr>
            <a:r>
              <a:rPr lang="en-US" sz="2800" dirty="0" smtClean="0">
                <a:latin typeface="Cambria" panose="02040503050406030204" pitchFamily="18" charset="0"/>
              </a:rPr>
              <a:t>of a location, region or planet  </a:t>
            </a:r>
          </a:p>
          <a:p>
            <a:pPr lvl="3">
              <a:buFont typeface="Wingdings" pitchFamily="2" charset="2"/>
              <a:buChar char="q"/>
            </a:pPr>
            <a:r>
              <a:rPr lang="en-US" sz="2800" dirty="0" smtClean="0">
                <a:latin typeface="Cambria" panose="02040503050406030204" pitchFamily="18" charset="0"/>
              </a:rPr>
              <a:t>includes a change in the variability of climate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5883277"/>
            <a:ext cx="9906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1658541" cy="365125"/>
          </a:xfrm>
        </p:spPr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455"/>
            <a:ext cx="8610600" cy="186848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Climate Change - our new world Environment</a:t>
            </a:r>
            <a:endParaRPr lang="en-US" sz="2600" b="1" dirty="0">
              <a:latin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5724" y="6332537"/>
            <a:ext cx="1019956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1" y="6248400"/>
            <a:ext cx="3657600" cy="533400"/>
          </a:xfrm>
        </p:spPr>
        <p:txBody>
          <a:bodyPr/>
          <a:lstStyle/>
          <a:p>
            <a:r>
              <a:rPr lang="en-US" dirty="0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7315200" y="6432440"/>
            <a:ext cx="914400" cy="237478"/>
          </a:xfrm>
        </p:spPr>
        <p:txBody>
          <a:bodyPr/>
          <a:lstStyle/>
          <a:p>
            <a:r>
              <a:rPr lang="en-US" dirty="0" smtClean="0"/>
              <a:t>3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4640"/>
            <a:ext cx="7162800" cy="45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455"/>
            <a:ext cx="8610600" cy="186848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Climate Change - our new world Environment</a:t>
            </a:r>
            <a:endParaRPr lang="en-US" sz="2600" b="1" dirty="0">
              <a:latin typeface="Cambria" panose="020405030504060302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9" y="1676399"/>
            <a:ext cx="7811691" cy="320040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043670"/>
            <a:ext cx="1019956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579"/>
            <a:ext cx="8610600" cy="186848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Climate Change - our new world Environment</a:t>
            </a:r>
            <a:endParaRPr lang="en-US" sz="2600" b="1" dirty="0">
              <a:latin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043670"/>
            <a:ext cx="1019956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065838"/>
            <a:ext cx="578317" cy="365125"/>
          </a:xfrm>
        </p:spPr>
        <p:txBody>
          <a:bodyPr/>
          <a:lstStyle/>
          <a:p>
            <a:fld id="{15C81D38-19D4-40B6-AD3A-FF8796A611FE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267200" cy="4046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94733"/>
            <a:ext cx="4164229" cy="40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4455"/>
            <a:ext cx="8610600" cy="1868488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Cambria" panose="02040503050406030204" pitchFamily="18" charset="0"/>
              </a:rPr>
              <a:t>Climate Change - our new world Environment</a:t>
            </a:r>
            <a:endParaRPr lang="en-US" sz="2600" b="1" dirty="0">
              <a:latin typeface="Cambria" panose="020405030504060302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043670"/>
            <a:ext cx="1019956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UVICERC 2016 Institute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043669"/>
            <a:ext cx="533400" cy="365125"/>
          </a:xfrm>
        </p:spPr>
        <p:txBody>
          <a:bodyPr/>
          <a:lstStyle/>
          <a:p>
            <a:fld id="{15C81D38-19D4-40B6-AD3A-FF8796A611FE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409513"/>
            <a:ext cx="7924800" cy="43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Everything is connected to climate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1" y="6300788"/>
            <a:ext cx="19050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447800" y="6172200"/>
            <a:ext cx="2590800" cy="60166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540391" y="6313488"/>
            <a:ext cx="54021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391025" y="3270065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Transportation</a:t>
            </a:r>
          </a:p>
        </p:txBody>
      </p:sp>
      <p:pic>
        <p:nvPicPr>
          <p:cNvPr id="6150" name="Picture 3" descr="C:\Documents and Settings\lragste\My Documents\My Pictures\hea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C:\Documents and Settings\lragste\My Documents\My Pictures\tropical rainfor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2257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lragste\My Documents\My Pictures\water from t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94929"/>
            <a:ext cx="1828800" cy="199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6" descr="C:\Documents and Settings\lragste\My Documents\My Pictures\ener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20" y="1482371"/>
            <a:ext cx="15636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C:\Documents and Settings\lragste\My Documents\My Pictures\transportation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C:\Documents and Settings\lragste\My Documents\My Pictures\society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0574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 descr="C:\Documents and Settings\lragste\My Documents\My Pictures\agriculture produc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2454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17"/>
          <p:cNvSpPr txBox="1">
            <a:spLocks noChangeArrowheads="1"/>
          </p:cNvSpPr>
          <p:nvPr/>
        </p:nvSpPr>
        <p:spPr bwMode="auto">
          <a:xfrm>
            <a:off x="7192392" y="5704628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Health</a:t>
            </a:r>
          </a:p>
        </p:txBody>
      </p:sp>
      <p:sp>
        <p:nvSpPr>
          <p:cNvPr id="6158" name="TextBox 18"/>
          <p:cNvSpPr txBox="1">
            <a:spLocks noChangeArrowheads="1"/>
          </p:cNvSpPr>
          <p:nvPr/>
        </p:nvSpPr>
        <p:spPr bwMode="auto">
          <a:xfrm>
            <a:off x="7315200" y="3276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Society</a:t>
            </a:r>
          </a:p>
        </p:txBody>
      </p:sp>
      <p:sp>
        <p:nvSpPr>
          <p:cNvPr id="6159" name="TextBox 19"/>
          <p:cNvSpPr txBox="1">
            <a:spLocks noChangeArrowheads="1"/>
          </p:cNvSpPr>
          <p:nvPr/>
        </p:nvSpPr>
        <p:spPr bwMode="auto">
          <a:xfrm>
            <a:off x="2630488" y="3444521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Energy</a:t>
            </a:r>
          </a:p>
        </p:txBody>
      </p:sp>
      <p:sp>
        <p:nvSpPr>
          <p:cNvPr id="6160" name="TextBox 20"/>
          <p:cNvSpPr txBox="1">
            <a:spLocks noChangeArrowheads="1"/>
          </p:cNvSpPr>
          <p:nvPr/>
        </p:nvSpPr>
        <p:spPr bwMode="auto">
          <a:xfrm>
            <a:off x="2057400" y="5715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Agriculture</a:t>
            </a:r>
          </a:p>
        </p:txBody>
      </p:sp>
      <p:sp>
        <p:nvSpPr>
          <p:cNvPr id="6161" name="TextBox 21"/>
          <p:cNvSpPr txBox="1">
            <a:spLocks noChangeArrowheads="1"/>
          </p:cNvSpPr>
          <p:nvPr/>
        </p:nvSpPr>
        <p:spPr bwMode="auto">
          <a:xfrm>
            <a:off x="4662996" y="56388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Ecosystems</a:t>
            </a:r>
          </a:p>
        </p:txBody>
      </p:sp>
      <p:sp>
        <p:nvSpPr>
          <p:cNvPr id="6162" name="TextBox 22"/>
          <p:cNvSpPr txBox="1">
            <a:spLocks noChangeArrowheads="1"/>
          </p:cNvSpPr>
          <p:nvPr/>
        </p:nvSpPr>
        <p:spPr bwMode="auto">
          <a:xfrm>
            <a:off x="457200" y="3429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Cambria" panose="02040503050406030204" pitchFamily="18" charset="0"/>
              </a:rPr>
              <a:t>Water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0"/>
            <a:ext cx="8686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0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29"/>
            <a:ext cx="8797853" cy="8853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Climate Change Effects in the Caribbean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654" y="914401"/>
            <a:ext cx="4038600" cy="500130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latin typeface="Cambria" panose="02040503050406030204" pitchFamily="18" charset="0"/>
              </a:rPr>
              <a:t>Increased Temperatures</a:t>
            </a:r>
          </a:p>
          <a:p>
            <a:pPr lvl="1"/>
            <a:endParaRPr lang="en-US" sz="2600" b="1" dirty="0">
              <a:latin typeface="Cambria" panose="02040503050406030204" pitchFamily="18" charset="0"/>
            </a:endParaRPr>
          </a:p>
          <a:p>
            <a:r>
              <a:rPr lang="en-US" sz="2600" b="1" dirty="0" smtClean="0">
                <a:latin typeface="Cambria" panose="02040503050406030204" pitchFamily="18" charset="0"/>
              </a:rPr>
              <a:t>Droughts and Flooding</a:t>
            </a:r>
          </a:p>
          <a:p>
            <a:pPr marL="585216" lvl="1" indent="0">
              <a:buNone/>
            </a:pPr>
            <a:endParaRPr lang="en-US" sz="2600" b="1" dirty="0" smtClean="0">
              <a:latin typeface="Cambria" panose="02040503050406030204" pitchFamily="18" charset="0"/>
            </a:endParaRPr>
          </a:p>
          <a:p>
            <a:r>
              <a:rPr lang="en-US" sz="2600" b="1" dirty="0" smtClean="0">
                <a:latin typeface="Cambria" panose="02040503050406030204" pitchFamily="18" charset="0"/>
              </a:rPr>
              <a:t>Sea Level Rise </a:t>
            </a:r>
          </a:p>
          <a:p>
            <a:pPr marL="137160" indent="0">
              <a:buNone/>
            </a:pPr>
            <a:endParaRPr lang="en-US" sz="2600" b="1" dirty="0" smtClean="0">
              <a:latin typeface="Cambria" panose="02040503050406030204" pitchFamily="18" charset="0"/>
            </a:endParaRPr>
          </a:p>
          <a:p>
            <a:r>
              <a:rPr lang="en-US" sz="2600" b="1" dirty="0" smtClean="0">
                <a:latin typeface="Cambria" panose="02040503050406030204" pitchFamily="18" charset="0"/>
              </a:rPr>
              <a:t> More Severe Storms and Hurricanes</a:t>
            </a:r>
          </a:p>
          <a:p>
            <a:endParaRPr lang="en-US" sz="2600" b="1" dirty="0" smtClean="0">
              <a:latin typeface="Cambria" panose="02040503050406030204" pitchFamily="18" charset="0"/>
            </a:endParaRPr>
          </a:p>
          <a:p>
            <a:r>
              <a:rPr lang="en-US" sz="2600" b="1" dirty="0" smtClean="0">
                <a:latin typeface="Cambria" panose="02040503050406030204" pitchFamily="18" charset="0"/>
              </a:rPr>
              <a:t>Ocean Acidification</a:t>
            </a:r>
          </a:p>
          <a:p>
            <a:endParaRPr lang="en-US" dirty="0"/>
          </a:p>
        </p:txBody>
      </p:sp>
      <p:pic>
        <p:nvPicPr>
          <p:cNvPr id="1026" name="Picture 2" descr="C:\Users\Public\Pictures\Stage\drought and agriculture in Caribbe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43" y="762000"/>
            <a:ext cx="2145241" cy="20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shade val="50000"/>
                  </a:prstClr>
                </a:solidFill>
              </a:rPr>
              <a:t>10/27/2016</a:t>
            </a:r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6414290"/>
            <a:ext cx="4679482" cy="25020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UVICERC 2016 Institute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1027" name="Picture 3" descr="C:\Users\Public\Pictures\Stage\flooding in Caribb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0" y="762000"/>
            <a:ext cx="21711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ublic\Pictures\Stage\sealevel rise  threat Caribb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2285999" cy="19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ublic\Pictures\Stage\CA be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86" y="2126342"/>
            <a:ext cx="2164068" cy="1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ublic\Pictures\Stage\extreme weather in Caribbe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3644389"/>
            <a:ext cx="2418701" cy="16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ublic\Pictures\Stage\storm damage 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77" y="3644388"/>
            <a:ext cx="2016054" cy="16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ublic\Pictures\Stage\coral reef degrade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/>
          <a:stretch/>
        </p:blipFill>
        <p:spPr bwMode="auto">
          <a:xfrm>
            <a:off x="5744287" y="5036456"/>
            <a:ext cx="2667000" cy="13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ublic\Pictures\Stage\ClimateChangeImpacts li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6288"/>
            <a:ext cx="8077200" cy="53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1" y="5883277"/>
            <a:ext cx="1828800" cy="365125"/>
          </a:xfrm>
        </p:spPr>
        <p:txBody>
          <a:bodyPr/>
          <a:lstStyle/>
          <a:p>
            <a:r>
              <a:rPr lang="en-US" smtClean="0"/>
              <a:t>10/27/2016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UVICERC 2016 Institute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1D38-19D4-40B6-AD3A-FF8796A611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1023</TotalTime>
  <Words>566</Words>
  <Application>Microsoft Office PowerPoint</Application>
  <PresentationFormat>On-screen Show (4:3)</PresentationFormat>
  <Paragraphs>147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Blackadder ITC</vt:lpstr>
      <vt:lpstr>Calibri</vt:lpstr>
      <vt:lpstr>Cambria</vt:lpstr>
      <vt:lpstr>Constantia</vt:lpstr>
      <vt:lpstr>Trebuchet MS</vt:lpstr>
      <vt:lpstr>Tw Cen MT</vt:lpstr>
      <vt:lpstr>Wingdings</vt:lpstr>
      <vt:lpstr>Wingdings 3</vt:lpstr>
      <vt:lpstr>Circuit</vt:lpstr>
      <vt:lpstr>Climate Change  Linkages to   Public Health in our community    </vt:lpstr>
      <vt:lpstr>Climate Change - our new world Environment</vt:lpstr>
      <vt:lpstr>Climate Change - our new world Environment</vt:lpstr>
      <vt:lpstr>Climate Change - our new world Environment</vt:lpstr>
      <vt:lpstr>Climate Change - our new world Environment</vt:lpstr>
      <vt:lpstr>Climate Change - our new world Environment</vt:lpstr>
      <vt:lpstr> Everything is connected to climate</vt:lpstr>
      <vt:lpstr>Climate Change Effects in the Caribbean</vt:lpstr>
      <vt:lpstr>PowerPoint Presentation</vt:lpstr>
      <vt:lpstr>Climate Change - our new world Environment</vt:lpstr>
      <vt:lpstr>Threats to Human Health in the Caribbean Intense Rainfall Events &amp;   Higher Temperatures </vt:lpstr>
      <vt:lpstr>Threats to Human Health in the Caribbean Droughts and Higher Temperatures</vt:lpstr>
      <vt:lpstr>Threats to Human Health in the Caribbean Increased Storm Severity  </vt:lpstr>
      <vt:lpstr>PowerPoint Presentation</vt:lpstr>
      <vt:lpstr>PowerPoint Presentation</vt:lpstr>
      <vt:lpstr> </vt:lpstr>
      <vt:lpstr>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Variability Impacting Public Health in the Caribbean</dc:title>
  <dc:creator>ragster</dc:creator>
  <cp:lastModifiedBy>Lorna J. Williams-Sutton, MPA, BA</cp:lastModifiedBy>
  <cp:revision>63</cp:revision>
  <dcterms:created xsi:type="dcterms:W3CDTF">2012-10-15T14:16:02Z</dcterms:created>
  <dcterms:modified xsi:type="dcterms:W3CDTF">2017-01-31T19:36:23Z</dcterms:modified>
</cp:coreProperties>
</file>